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80" r:id="rId4"/>
    <p:sldId id="259" r:id="rId5"/>
    <p:sldId id="281" r:id="rId6"/>
    <p:sldId id="282" r:id="rId7"/>
    <p:sldId id="283" r:id="rId8"/>
    <p:sldId id="284" r:id="rId9"/>
    <p:sldId id="285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260" r:id="rId25"/>
    <p:sldId id="261" r:id="rId26"/>
    <p:sldId id="262" r:id="rId27"/>
    <p:sldId id="294" r:id="rId28"/>
    <p:sldId id="263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</p:sldIdLst>
  <p:sldSz cx="9144000" cy="5143500" type="screen16x9"/>
  <p:notesSz cx="6858000" cy="9144000"/>
  <p:defaultTextStyle>
    <a:lvl1pPr marL="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1" autoAdjust="0"/>
    <p:restoredTop sz="87569" autoAdjust="0"/>
  </p:normalViewPr>
  <p:slideViewPr>
    <p:cSldViewPr>
      <p:cViewPr varScale="1">
        <p:scale>
          <a:sx n="135" d="100"/>
          <a:sy n="135" d="100"/>
        </p:scale>
        <p:origin x="-92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  <a:extLst/>
          </a:lstStyle>
          <a:p>
            <a:fld id="{A8ADFD5B-A66C-449C-B6E8-FB716D07777D}" type="datetimeFigureOut">
              <a:rPr/>
              <a:pPr/>
              <a:t>30/06/2006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  <a:extLst/>
          </a:lstStyle>
          <a:p>
            <a:fld id="{CA5D3BF3-D352-46FC-8343-31F56E6730EA}" type="slidenum">
              <a:rPr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lang="fr-FR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 eaLnBrk="1" latinLnBrk="0" hangingPunct="1">
              <a:defRPr kumimoji="0" lang="fr-FR"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kumimoji="0" lang="fr-FR">
                <a:solidFill>
                  <a:srgbClr val="FFFFFF"/>
                </a:solidFill>
              </a:rPr>
              <a:pPr algn="ctr"/>
              <a:t>24/02/2014</a:t>
            </a:fld>
            <a:endParaRPr kumimoji="0" lang="fr-FR" sz="200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 eaLnBrk="1" latinLnBrk="0" hangingPunct="1">
              <a:defRPr kumimoji="0" lang="fr-FR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fr-FR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eaLnBrk="1" latinLnBrk="0" hangingPunct="1">
              <a:defRPr kumimoji="0" lang="fr-FR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fr-FR">
                <a:solidFill>
                  <a:schemeClr val="tx2"/>
                </a:solidFill>
              </a:rPr>
              <a:pPr/>
              <a:t>‹N°›</a:t>
            </a:fld>
            <a:endParaRPr kumimoji="0" lang="fr-FR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 eaLnBrk="1" latinLnBrk="0" hangingPunct="1">
              <a:defRPr kumimoji="0" lang="fr-FR" cap="all" baseline="0"/>
            </a:lvl1pPr>
            <a:extLst/>
          </a:lstStyle>
          <a:p>
            <a:pPr eaLnBrk="1" latinLnBrk="0" hangingPunct="1"/>
            <a:r>
              <a:rPr lang="fr-FR" smtClean="0"/>
              <a:t>Cliquez pour modifier le style du titre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fr-FR" smtClean="0"/>
              <a:t>Cliquez pour modifier le style du titre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rPr/>
              <a:pPr/>
              <a:t>30/06/2006</a:t>
            </a:fld>
            <a:endParaRPr kumimoji="0" lang="fr-FR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kumimoji="0" lang="fr-FR" sz="1400" b="1">
                <a:solidFill>
                  <a:srgbClr val="FFFFFF"/>
                </a:solidFill>
              </a:rPr>
              <a:pPr algn="ctr"/>
              <a:t>‹N°›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 eaLnBrk="1" latinLnBrk="0" hangingPunct="1">
              <a:buNone/>
              <a:defRPr kumimoji="0" lang="fr-FR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fr-FR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fr-FR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fr-FR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fr-FR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lang="fr-FR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fr-FR"/>
              <a:t>Cliquez pour modifier le style du titre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/>
              <a:pPr/>
              <a:t>30/06/2006</a:t>
            </a:fld>
            <a:endParaRPr kumimoji="0" lang="fr-F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eaLnBrk="1" latinLnBrk="0" hangingPunct="1">
              <a:defRPr kumimoji="0" lang="fr-FR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fr-FR" sz="2400" b="1">
                <a:solidFill>
                  <a:srgbClr val="FFFFFF"/>
                </a:solidFill>
              </a:rPr>
              <a:pPr algn="ctr"/>
              <a:t>‹N°›</a:t>
            </a:fld>
            <a:endParaRPr kumimoji="0" lang="fr-FR" sz="240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fr-FR" smtClean="0"/>
              <a:t>Cliquez pour modifier le style du titre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/>
              <a:pPr/>
              <a:t>30/06/2006</a:t>
            </a:fld>
            <a:endParaRPr kumimoji="0"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fr-FR" sz="1400" b="1">
                <a:solidFill>
                  <a:srgbClr val="FFFFFF"/>
                </a:solidFill>
              </a:rPr>
              <a:pPr algn="ctr"/>
              <a:t>‹N°›</a:t>
            </a:fld>
            <a:endParaRPr kumimoji="0" lang="fr-F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 eaLnBrk="1" latinLnBrk="0" hangingPunct="1">
              <a:defRPr kumimoji="0" lang="fr-FR"/>
            </a:lvl1pPr>
            <a:extLst/>
          </a:lstStyle>
          <a:p>
            <a:pPr eaLnBrk="1" latinLnBrk="0" hangingPunct="1"/>
            <a:r>
              <a:rPr lang="fr-FR" smtClean="0"/>
              <a:t>Cliquez pour modifier le style du titre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/>
              <a:pPr/>
              <a:t>30/06/2006</a:t>
            </a:fld>
            <a:endParaRPr kumimoji="0"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fr-FR" sz="1400" b="1">
                <a:solidFill>
                  <a:srgbClr val="FFFFFF"/>
                </a:solidFill>
              </a:rPr>
              <a:pPr algn="ctr"/>
              <a:t>‹N°›</a:t>
            </a:fld>
            <a:endParaRPr kumimoji="0"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fr-F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fr-FR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fr-FR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fr-FR" smtClean="0"/>
              <a:t>Cliquez pour modifier le style du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/>
              <a:pPr/>
              <a:t>30/06/2006</a:t>
            </a:fld>
            <a:endParaRPr kumimoji="0"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fr-FR">
                <a:solidFill>
                  <a:srgbClr val="FFFFFF"/>
                </a:solidFill>
              </a:rPr>
              <a:pPr/>
              <a:t>‹N°›</a:t>
            </a:fld>
            <a:endParaRPr kumimoji="0" lang="fr-FR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/>
              <a:pPr/>
              <a:t>30/06/2006</a:t>
            </a:fld>
            <a:endParaRPr kumimoji="0"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eaLnBrk="1" latinLnBrk="0" hangingPunct="1">
              <a:defRPr kumimoji="0" lang="fr-FR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fr-FR">
                <a:solidFill>
                  <a:schemeClr val="tx2"/>
                </a:solidFill>
              </a:rPr>
              <a:pPr/>
              <a:t>‹N°›</a:t>
            </a:fld>
            <a:endParaRPr kumimoji="0" lang="fr-FR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 eaLnBrk="1" latinLnBrk="0" hangingPunct="1">
              <a:buNone/>
              <a:defRPr kumimoji="0" lang="fr-FR" sz="4200" b="0"/>
            </a:lvl1pPr>
            <a:extLst/>
          </a:lstStyle>
          <a:p>
            <a:pPr eaLnBrk="1" latinLnBrk="0" hangingPunct="1"/>
            <a:r>
              <a:rPr lang="fr-FR" smtClean="0"/>
              <a:t>Cliquez pour modifier le style du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/>
              <a:pPr/>
              <a:t>30/06/2006</a:t>
            </a:fld>
            <a:endParaRPr kumimoji="0"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fr-FR">
                <a:solidFill>
                  <a:srgbClr val="FFFFFF"/>
                </a:solidFill>
              </a:rPr>
              <a:pPr/>
              <a:t>‹N°›</a:t>
            </a:fld>
            <a:endParaRPr kumimoji="0" lang="fr-FR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fr-FR" sz="1800"/>
            </a:lvl1pPr>
            <a:lvl2pPr eaLnBrk="1" latinLnBrk="0" hangingPunct="1">
              <a:buNone/>
              <a:defRPr kumimoji="0" lang="fr-FR" sz="1200"/>
            </a:lvl2pPr>
            <a:lvl3pPr eaLnBrk="1" latinLnBrk="0" hangingPunct="1">
              <a:buNone/>
              <a:defRPr kumimoji="0" lang="fr-FR" sz="1000"/>
            </a:lvl3pPr>
            <a:lvl4pPr eaLnBrk="1" latinLnBrk="0" hangingPunct="1">
              <a:buNone/>
              <a:defRPr kumimoji="0" lang="fr-FR" sz="900"/>
            </a:lvl4pPr>
            <a:lvl5pPr eaLnBrk="1" latinLnBrk="0" hangingPunct="1">
              <a:buNone/>
              <a:defRPr kumimoji="0" lang="fr-FR" sz="9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lang="fr-FR"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fr-FR" sz="1700"/>
            </a:lvl1pPr>
            <a:lvl2pPr eaLnBrk="1" latinLnBrk="0" hangingPunct="1">
              <a:buFontTx/>
              <a:buNone/>
              <a:defRPr kumimoji="0" lang="fr-FR" sz="1200"/>
            </a:lvl2pPr>
            <a:lvl3pPr eaLnBrk="1" latinLnBrk="0" hangingPunct="1">
              <a:buFontTx/>
              <a:buNone/>
              <a:defRPr kumimoji="0" lang="fr-FR" sz="1000"/>
            </a:lvl3pPr>
            <a:lvl4pPr eaLnBrk="1" latinLnBrk="0" hangingPunct="1">
              <a:buFontTx/>
              <a:buNone/>
              <a:defRPr kumimoji="0" lang="fr-FR" sz="900"/>
            </a:lvl4pPr>
            <a:lvl5pPr eaLnBrk="1" latinLnBrk="0" hangingPunct="1">
              <a:buFontTx/>
              <a:buNone/>
              <a:defRPr kumimoji="0" lang="fr-FR" sz="9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lang="fr-FR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r>
              <a:rPr lang="fr-FR" smtClean="0"/>
              <a:t>Cliquez pour modifier le style du titre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extLst/>
          </a:lstStyle>
          <a:p>
            <a:fld id="{E4606EA6-EFEA-4C30-9264-4F9291A5780D}" type="datetime1">
              <a:rPr/>
              <a:pPr/>
              <a:t>30/06/2006</a:t>
            </a:fld>
            <a:endParaRPr kumimoji="0" lang="fr-F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eaLnBrk="1" latinLnBrk="0" hangingPunct="1">
              <a:defRPr kumimoji="0" lang="fr-FR" sz="2800"/>
            </a:lvl1pPr>
            <a:extLst/>
          </a:lstStyle>
          <a:p>
            <a:pPr algn="ctr"/>
            <a:fld id="{8F82E0A0-C266-4798-8C8F-B9F91E9DA37E}" type="slidenum">
              <a:rPr kumimoji="0" lang="fr-FR" sz="2800" b="1">
                <a:solidFill>
                  <a:srgbClr val="FFFFFF"/>
                </a:solidFill>
              </a:rPr>
              <a:pPr algn="ctr"/>
              <a:t>‹N°›</a:t>
            </a:fld>
            <a:endParaRPr kumimoji="0" lang="fr-FR"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>
            <a:extLst/>
          </a:lstStyle>
          <a:p>
            <a:endParaRPr kumimoji="0"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lang="fr-FR"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/>
              <a:pPr/>
              <a:t>30/06/2006</a:t>
            </a:fld>
            <a:endParaRPr kumimoji="0" lang="fr-FR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fr-FR"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fr-FR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lang="fr-FR"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fr-FR" sz="1400" b="1">
                <a:solidFill>
                  <a:srgbClr val="FFFFFF"/>
                </a:solidFill>
              </a:rPr>
              <a:pPr algn="ctr"/>
              <a:t>‹N°›</a:t>
            </a:fld>
            <a:endParaRPr kumimoji="0" lang="fr-FR" sz="1400" b="1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fr-FR" smtClean="0"/>
              <a:t>Cliquez pour modifier le style du titre</a:t>
            </a:r>
            <a:endParaRPr kumimoji="0"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lang="fr-FR"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lang="fr-FR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fr-FR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lang="fr-FR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fr-FR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4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C:\Users\HIKVision_Michael\Desktop\Relevante%20doks%20kundebes&#248;g\01-WDR\2.mp4" TargetMode="External"/><Relationship Id="rId11" Type="http://schemas.openxmlformats.org/officeDocument/2006/relationships/image" Target="../media/image82.jpeg"/><Relationship Id="rId5" Type="http://schemas.openxmlformats.org/officeDocument/2006/relationships/image" Target="../media/image77.jpeg"/><Relationship Id="rId10" Type="http://schemas.openxmlformats.org/officeDocument/2006/relationships/image" Target="../media/image81.jpeg"/><Relationship Id="rId4" Type="http://schemas.openxmlformats.org/officeDocument/2006/relationships/hyperlink" Target="file:///C:\Users\HIKVision_Michael\Desktop\Relevante%20doks%20kundebes&#248;g\01-WDR\1.mp4" TargetMode="External"/><Relationship Id="rId9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4.pn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4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Relationship Id="rId9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03 logos\vizeo\logo_vize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147814"/>
            <a:ext cx="2283422" cy="602447"/>
          </a:xfrm>
          <a:prstGeom prst="rect">
            <a:avLst/>
          </a:prstGeom>
          <a:noFill/>
        </p:spPr>
      </p:pic>
      <p:pic>
        <p:nvPicPr>
          <p:cNvPr id="12290" name="Picture 2" descr="T:\05 Vizeo\Formation\Sedom\couverture-vizeo-2013-9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53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Infrarouge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707654"/>
            <a:ext cx="2263782" cy="15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699542"/>
            <a:ext cx="2304256" cy="155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2571750"/>
            <a:ext cx="2304256" cy="155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cteur droit avec flèche 13"/>
          <p:cNvCxnSpPr/>
          <p:nvPr/>
        </p:nvCxnSpPr>
        <p:spPr>
          <a:xfrm flipV="1">
            <a:off x="5148064" y="1995686"/>
            <a:ext cx="216024" cy="144016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148064" y="2643758"/>
            <a:ext cx="207640" cy="135632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164288" y="1707654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Sans IR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236296" y="3579862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Avec IR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WDR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707654"/>
            <a:ext cx="221602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707655"/>
            <a:ext cx="221602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444208" y="3498562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Avec WDR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Résolution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851670"/>
            <a:ext cx="2365751" cy="178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0951" y="1851671"/>
            <a:ext cx="2376264" cy="178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123728" y="3147814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420 lignes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860032" y="3138522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700 lignes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err="1" smtClean="0">
                <a:solidFill>
                  <a:srgbClr val="FF0000"/>
                </a:solidFill>
                <a:latin typeface="Aller" pitchFamily="2" charset="0"/>
              </a:rPr>
              <a:t>Varifocale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932040" y="3939902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Champ de vision</a:t>
            </a:r>
            <a:endParaRPr lang="fr-FR" dirty="0"/>
          </a:p>
        </p:txBody>
      </p:sp>
      <p:sp>
        <p:nvSpPr>
          <p:cNvPr id="15" name="Organigramme : Fusion 14"/>
          <p:cNvSpPr/>
          <p:nvPr/>
        </p:nvSpPr>
        <p:spPr>
          <a:xfrm rot="5400000">
            <a:off x="5580112" y="915566"/>
            <a:ext cx="2304256" cy="4032448"/>
          </a:xfrm>
          <a:prstGeom prst="flowChartMerg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CA15IR-profi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987574"/>
            <a:ext cx="4677139" cy="3507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Télémétrie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084168" y="3651870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Pupitre CL300HD</a:t>
            </a:r>
            <a:endParaRPr lang="fr-FR" dirty="0"/>
          </a:p>
        </p:txBody>
      </p:sp>
      <p:pic>
        <p:nvPicPr>
          <p:cNvPr id="13" name="Image 12" descr="CA15IR-profi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699542"/>
            <a:ext cx="4677138" cy="3507854"/>
          </a:xfrm>
          <a:prstGeom prst="rect">
            <a:avLst/>
          </a:prstGeom>
        </p:spPr>
      </p:pic>
      <p:pic>
        <p:nvPicPr>
          <p:cNvPr id="14" name="Image 13" descr="CL300H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1779662"/>
            <a:ext cx="2756925" cy="2067694"/>
          </a:xfrm>
          <a:prstGeom prst="rect">
            <a:avLst/>
          </a:prstGeom>
        </p:spPr>
      </p:pic>
      <p:sp>
        <p:nvSpPr>
          <p:cNvPr id="16" name="Flèche courbée vers la droite 15"/>
          <p:cNvSpPr/>
          <p:nvPr/>
        </p:nvSpPr>
        <p:spPr>
          <a:xfrm>
            <a:off x="2627784" y="3075806"/>
            <a:ext cx="432048" cy="504056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 courbée vers la gauche 18"/>
          <p:cNvSpPr/>
          <p:nvPr/>
        </p:nvSpPr>
        <p:spPr>
          <a:xfrm>
            <a:off x="4644008" y="3075806"/>
            <a:ext cx="432048" cy="504056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err="1" smtClean="0">
                <a:solidFill>
                  <a:srgbClr val="FF0000"/>
                </a:solidFill>
                <a:latin typeface="Aller" pitchFamily="2" charset="0"/>
              </a:rPr>
              <a:t>Antivandale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Antivanda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131590"/>
            <a:ext cx="6048672" cy="5663069"/>
          </a:xfrm>
          <a:prstGeom prst="rect">
            <a:avLst/>
          </a:prstGeom>
        </p:spPr>
      </p:pic>
      <p:pic>
        <p:nvPicPr>
          <p:cNvPr id="21" name="Image 20" descr="DA450H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555526"/>
            <a:ext cx="3701304" cy="2775978"/>
          </a:xfrm>
          <a:prstGeom prst="rect">
            <a:avLst/>
          </a:prstGeom>
        </p:spPr>
      </p:pic>
      <p:cxnSp>
        <p:nvCxnSpPr>
          <p:cNvPr id="25" name="Connecteur droit avec flèche 24"/>
          <p:cNvCxnSpPr/>
          <p:nvPr/>
        </p:nvCxnSpPr>
        <p:spPr>
          <a:xfrm flipV="1">
            <a:off x="4860032" y="2787774"/>
            <a:ext cx="57606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3 Axes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979712" y="2139702"/>
            <a:ext cx="136815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4499992" y="2067694"/>
            <a:ext cx="8384" cy="12877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6372201" y="1923679"/>
            <a:ext cx="936104" cy="121575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Image 21" descr="came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23678"/>
            <a:ext cx="1515501" cy="1515501"/>
          </a:xfrm>
          <a:prstGeom prst="rect">
            <a:avLst/>
          </a:prstGeom>
        </p:spPr>
      </p:pic>
      <p:pic>
        <p:nvPicPr>
          <p:cNvPr id="23" name="Image 22" descr="came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283968" y="1923678"/>
            <a:ext cx="1515501" cy="1515501"/>
          </a:xfrm>
          <a:prstGeom prst="rect">
            <a:avLst/>
          </a:prstGeom>
        </p:spPr>
      </p:pic>
      <p:pic>
        <p:nvPicPr>
          <p:cNvPr id="24" name="Image 23" descr="came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316752">
            <a:off x="6526668" y="2078147"/>
            <a:ext cx="1515501" cy="1515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Enregistreur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400" dirty="0" smtClean="0">
                <a:solidFill>
                  <a:srgbClr val="FF0000"/>
                </a:solidFill>
                <a:latin typeface="Aller" pitchFamily="2" charset="0"/>
              </a:rPr>
              <a:t>Glossaire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9552" y="2427735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Résolution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IPS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Conformité</a:t>
            </a:r>
          </a:p>
          <a:p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Pentaplex</a:t>
            </a: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</a:endParaRP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Détection de mouvement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Compression H264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28" name="Image 27" descr="2535524197_0fb06e48ea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459408"/>
            <a:ext cx="2339752" cy="1560614"/>
          </a:xfrm>
          <a:prstGeom prst="rect">
            <a:avLst/>
          </a:prstGeom>
        </p:spPr>
      </p:pic>
      <p:pic>
        <p:nvPicPr>
          <p:cNvPr id="29" name="Image 28" descr="337239192_84d015a8c6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0"/>
            <a:ext cx="2339752" cy="3518218"/>
          </a:xfrm>
          <a:prstGeom prst="rect">
            <a:avLst/>
          </a:prstGeom>
        </p:spPr>
      </p:pic>
      <p:pic>
        <p:nvPicPr>
          <p:cNvPr id="30" name="Image 29" descr="3269689723_e3e90e2975_o-n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1527632"/>
            <a:ext cx="2088232" cy="31323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DA350H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915566"/>
            <a:ext cx="4427984" cy="3320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Résolution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resolu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19622"/>
            <a:ext cx="3744416" cy="239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IPS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i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283718"/>
            <a:ext cx="5921040" cy="1098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>
          <a:xfrm>
            <a:off x="4499992" y="1419622"/>
            <a:ext cx="4104456" cy="2880320"/>
          </a:xfrm>
        </p:spPr>
        <p:txBody>
          <a:bodyPr numCol="1">
            <a:normAutofit/>
          </a:bodyPr>
          <a:lstStyle/>
          <a:p>
            <a:pPr marL="742950" indent="-742950">
              <a:spcBef>
                <a:spcPts val="0"/>
              </a:spcBef>
              <a:buFont typeface="Wingdings" pitchFamily="2" charset="2"/>
              <a:buChar char="ü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Verdana" pitchFamily="34" charset="0"/>
                <a:cs typeface="Arial" pitchFamily="34" charset="0"/>
              </a:rPr>
              <a:t>Présentation </a:t>
            </a:r>
            <a:r>
              <a:rPr lang="fr-F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Verdana" pitchFamily="34" charset="0"/>
                <a:cs typeface="Arial" pitchFamily="34" charset="0"/>
              </a:rPr>
              <a:t>Vizeo</a:t>
            </a: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Verdana" pitchFamily="34" charset="0"/>
              <a:cs typeface="Arial" pitchFamily="34" charset="0"/>
            </a:endParaRPr>
          </a:p>
          <a:p>
            <a:pPr marL="742950" indent="-742950">
              <a:spcBef>
                <a:spcPts val="0"/>
              </a:spcBef>
              <a:buNone/>
            </a:pP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Verdana" pitchFamily="34" charset="0"/>
              <a:cs typeface="Arial" pitchFamily="34" charset="0"/>
            </a:endParaRPr>
          </a:p>
          <a:p>
            <a:pPr marL="742950" indent="-742950">
              <a:spcBef>
                <a:spcPts val="0"/>
              </a:spcBef>
              <a:buFont typeface="Wingdings" pitchFamily="2" charset="2"/>
              <a:buChar char="ü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Verdana" pitchFamily="34" charset="0"/>
                <a:cs typeface="Arial" pitchFamily="34" charset="0"/>
              </a:rPr>
              <a:t>Paysage de la sécurité</a:t>
            </a:r>
          </a:p>
          <a:p>
            <a:pPr marL="742950" indent="-742950">
              <a:spcBef>
                <a:spcPts val="0"/>
              </a:spcBef>
              <a:buNone/>
            </a:pP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Verdana" pitchFamily="34" charset="0"/>
              <a:cs typeface="Arial" pitchFamily="34" charset="0"/>
            </a:endParaRPr>
          </a:p>
          <a:p>
            <a:pPr marL="742950" indent="-742950">
              <a:spcBef>
                <a:spcPts val="0"/>
              </a:spcBef>
              <a:buFont typeface="Wingdings" pitchFamily="2" charset="2"/>
              <a:buChar char="ü"/>
            </a:pPr>
            <a:r>
              <a:rPr lang="fr-F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Verdana" pitchFamily="34" charset="0"/>
                <a:cs typeface="Arial" pitchFamily="34" charset="0"/>
              </a:rPr>
              <a:t>Vidéoprotection</a:t>
            </a: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Verdana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fr-FR" dirty="0">
              <a:latin typeface="Aller" pitchFamily="2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ller" pitchFamily="2" charset="0"/>
              </a:rPr>
              <a:t>Agenda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Formation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Conformité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9552" y="2427735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Garantir l’intégrité des images 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Fournir un lecteur gratuit 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Journal des évènements 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Pour l’identification : min 12 IPS en 4CIF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conform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923678"/>
            <a:ext cx="1498480" cy="1545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err="1" smtClean="0">
                <a:solidFill>
                  <a:srgbClr val="FF0000"/>
                </a:solidFill>
                <a:latin typeface="Aller" pitchFamily="2" charset="0"/>
              </a:rPr>
              <a:t>Pentaplex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8024" y="1995686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Garanti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de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fonctionnement des 5 actions suivantes </a:t>
            </a: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simultanéments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sur votre enregistreur : </a:t>
            </a: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</a:endParaRPr>
          </a:p>
          <a:p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</a:endParaRPr>
          </a:p>
          <a:p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Enregistrement, Affichage temps réel, 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Relecture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, Réseau, 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et 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Sauvegarde.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Détection de mouvement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coffre-ouve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2211710"/>
            <a:ext cx="1080119" cy="138100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508104" y="221171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Délimiter une ou plusieurs zones virtuelles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5856" y="1995686"/>
            <a:ext cx="1872208" cy="172819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30"/>
          <p:cNvGrpSpPr/>
          <p:nvPr/>
        </p:nvGrpSpPr>
        <p:grpSpPr>
          <a:xfrm>
            <a:off x="1691680" y="2211710"/>
            <a:ext cx="3050085" cy="2088232"/>
            <a:chOff x="2555776" y="2402065"/>
            <a:chExt cx="3528391" cy="2415703"/>
          </a:xfrm>
        </p:grpSpPr>
        <p:pic>
          <p:nvPicPr>
            <p:cNvPr id="10" name="Image 9" descr="voleur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5776" y="2402065"/>
              <a:ext cx="3528391" cy="2415703"/>
            </a:xfrm>
            <a:prstGeom prst="rect">
              <a:avLst/>
            </a:prstGeom>
          </p:spPr>
        </p:pic>
        <p:pic>
          <p:nvPicPr>
            <p:cNvPr id="11" name="Image 10" descr="dollar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18991770">
              <a:off x="4562784" y="3008291"/>
              <a:ext cx="921155" cy="117776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5.92593E-6 L -0.37796 -5.92593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Compression H264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508104" y="285978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+30% gain de stockage </a:t>
            </a:r>
          </a:p>
          <a:p>
            <a:pPr algn="ctr"/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&amp; une meilleure qualité vidéo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</a:endParaRPr>
          </a:p>
        </p:txBody>
      </p:sp>
      <p:pic>
        <p:nvPicPr>
          <p:cNvPr id="16" name="Image 15" descr="H26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41962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3219822"/>
            <a:ext cx="9144000" cy="19236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  <a:latin typeface="Aller" pitchFamily="2" charset="0"/>
              </a:rPr>
              <a:t>Gamme</a:t>
            </a:r>
            <a:r>
              <a:rPr lang="fr-FR" sz="3000" dirty="0" smtClean="0">
                <a:solidFill>
                  <a:schemeClr val="accent2">
                    <a:lumMod val="75000"/>
                  </a:schemeClr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chemeClr val="accent2">
                    <a:lumMod val="75000"/>
                  </a:schemeClr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chemeClr val="accent2">
                    <a:lumMod val="75000"/>
                  </a:schemeClr>
                </a:solidFill>
                <a:latin typeface="Aller" pitchFamily="2" charset="0"/>
              </a:rPr>
              <a:t>HD / IP</a:t>
            </a:r>
            <a:endParaRPr lang="fr-FR" sz="2200" dirty="0">
              <a:solidFill>
                <a:schemeClr val="accent2">
                  <a:lumMod val="75000"/>
                </a:schemeClr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3076" name="Picture 4" descr="\\Dora\sidam\shooting\CA560HD et CA650HD\Intraveo\CA560HD-profi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211710"/>
            <a:ext cx="2360779" cy="1770584"/>
          </a:xfrm>
          <a:prstGeom prst="rect">
            <a:avLst/>
          </a:prstGeom>
          <a:noFill/>
        </p:spPr>
      </p:pic>
      <p:pic>
        <p:nvPicPr>
          <p:cNvPr id="3077" name="Picture 5" descr="\\Dora\sidam\shooting\CA20HD\Intraveo\CA20HD-profi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211710"/>
            <a:ext cx="2508176" cy="1881132"/>
          </a:xfrm>
          <a:prstGeom prst="rect">
            <a:avLst/>
          </a:prstGeom>
          <a:noFill/>
        </p:spPr>
      </p:pic>
      <p:pic>
        <p:nvPicPr>
          <p:cNvPr id="3078" name="Picture 6" descr="\\Dora\sidam\shooting\CA50HD\Intraveo\CA50HD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27784" y="2067694"/>
            <a:ext cx="3168351" cy="2376263"/>
          </a:xfrm>
          <a:prstGeom prst="rect">
            <a:avLst/>
          </a:prstGeom>
          <a:noFill/>
        </p:spPr>
      </p:pic>
      <p:pic>
        <p:nvPicPr>
          <p:cNvPr id="3079" name="Picture 7" descr="\\Dora\sidam\shooting\DA350HD\Intraveo\DA350H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627534"/>
            <a:ext cx="2574782" cy="1931086"/>
          </a:xfrm>
          <a:prstGeom prst="rect">
            <a:avLst/>
          </a:prstGeom>
          <a:noFill/>
        </p:spPr>
      </p:pic>
      <p:pic>
        <p:nvPicPr>
          <p:cNvPr id="3080" name="Picture 8" descr="\\Dora\sidam\shooting\DA650HD\Intraveo\DA650HD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932040" y="411510"/>
            <a:ext cx="2880320" cy="2160240"/>
          </a:xfrm>
          <a:prstGeom prst="rect">
            <a:avLst/>
          </a:prstGeom>
          <a:noFill/>
        </p:spPr>
      </p:pic>
      <p:sp>
        <p:nvSpPr>
          <p:cNvPr id="31" name="ZoneTexte 30"/>
          <p:cNvSpPr txBox="1"/>
          <p:nvPr/>
        </p:nvSpPr>
        <p:spPr>
          <a:xfrm>
            <a:off x="3491880" y="1923678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DA350HD</a:t>
            </a:r>
            <a:endParaRPr lang="fr-FR" sz="90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092280" y="185167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DA450HD</a:t>
            </a:r>
          </a:p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DA650HD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547664" y="3867894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CA20HD</a:t>
            </a:r>
            <a:endParaRPr lang="fr-FR" sz="90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851920" y="386789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CA50HD</a:t>
            </a:r>
          </a:p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CA80HD</a:t>
            </a:r>
            <a:endParaRPr lang="fr-FR" sz="90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724128" y="3795886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CA560HD</a:t>
            </a:r>
          </a:p>
        </p:txBody>
      </p:sp>
      <p:pic>
        <p:nvPicPr>
          <p:cNvPr id="19" name="Image 18" descr="CA860H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8184" y="2355726"/>
            <a:ext cx="2828933" cy="21217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804248" y="4083918"/>
            <a:ext cx="14401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CA660HD</a:t>
            </a:r>
          </a:p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CA860HD</a:t>
            </a:r>
          </a:p>
          <a:p>
            <a:endParaRPr 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3219822"/>
            <a:ext cx="9144000" cy="19236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chemeClr val="accent2">
                    <a:lumMod val="75000"/>
                  </a:schemeClr>
                </a:solidFill>
                <a:latin typeface="Aller" pitchFamily="2" charset="0"/>
              </a:rPr>
              <a:t>Gamme</a:t>
            </a:r>
            <a:r>
              <a:rPr lang="fr-FR" sz="3000" dirty="0" smtClean="0">
                <a:solidFill>
                  <a:schemeClr val="accent2">
                    <a:lumMod val="75000"/>
                  </a:schemeClr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chemeClr val="accent2">
                    <a:lumMod val="75000"/>
                  </a:schemeClr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chemeClr val="accent2">
                    <a:lumMod val="75000"/>
                  </a:schemeClr>
                </a:solidFill>
                <a:latin typeface="Aller" pitchFamily="2" charset="0"/>
              </a:rPr>
              <a:t>HD / IP</a:t>
            </a:r>
            <a:endParaRPr lang="fr-FR" sz="2200" dirty="0">
              <a:solidFill>
                <a:schemeClr val="accent2">
                  <a:lumMod val="75000"/>
                </a:schemeClr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3074" name="Picture 2" descr="\\Dora\sidam\shooting\HD110 et HD120\Echantillon\Intraveo\HD1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499742"/>
            <a:ext cx="4069402" cy="3052052"/>
          </a:xfrm>
          <a:prstGeom prst="rect">
            <a:avLst/>
          </a:prstGeom>
          <a:noFill/>
        </p:spPr>
      </p:pic>
      <p:pic>
        <p:nvPicPr>
          <p:cNvPr id="3075" name="Picture 3" descr="\\Dora\sidam\shooting\HD240\Intraveo\HD2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419622"/>
            <a:ext cx="4624128" cy="3468096"/>
          </a:xfrm>
          <a:prstGeom prst="rect">
            <a:avLst/>
          </a:prstGeom>
          <a:noFill/>
        </p:spPr>
      </p:pic>
      <p:pic>
        <p:nvPicPr>
          <p:cNvPr id="3081" name="Picture 9" descr="\\Dora\sidam\shooting\DO535 et DO518HD\Intraveo\DO518H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059582"/>
            <a:ext cx="4248472" cy="3186354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3707904" y="401191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HD1xx</a:t>
            </a:r>
            <a:endParaRPr lang="fr-FR" sz="90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132112" y="2652142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HD2xx</a:t>
            </a:r>
            <a:endParaRPr lang="fr-FR" sz="90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452320" y="2067694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DO518HD</a:t>
            </a:r>
            <a:endParaRPr lang="fr-FR" sz="90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3" name="Image 12" descr="DO418H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0"/>
            <a:ext cx="4581128" cy="34358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03848" y="2067694"/>
            <a:ext cx="7312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DO418HD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ller" pitchFamily="2" charset="0"/>
              </a:rPr>
              <a:t>Installation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Plug and </a:t>
            </a:r>
            <a:r>
              <a:rPr lang="fr-FR" sz="2200" dirty="0" err="1" smtClean="0">
                <a:solidFill>
                  <a:srgbClr val="FF0000"/>
                </a:solidFill>
                <a:latin typeface="Aller" pitchFamily="2" charset="0"/>
              </a:rPr>
              <a:t>play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552" y="4659982"/>
            <a:ext cx="1728192" cy="4835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18" name="Organigramme : Connecteur 17"/>
          <p:cNvSpPr/>
          <p:nvPr/>
        </p:nvSpPr>
        <p:spPr>
          <a:xfrm>
            <a:off x="4283968" y="699542"/>
            <a:ext cx="3816424" cy="3672086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347614"/>
            <a:ext cx="2064688" cy="249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26"/>
          <p:cNvSpPr txBox="1"/>
          <p:nvPr/>
        </p:nvSpPr>
        <p:spPr>
          <a:xfrm>
            <a:off x="6588224" y="2715766"/>
            <a:ext cx="792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rgbClr val="FF0000"/>
                </a:solidFill>
                <a:latin typeface="Aller" pitchFamily="2" charset="0"/>
              </a:rPr>
              <a:t>Système</a:t>
            </a:r>
          </a:p>
          <a:p>
            <a:r>
              <a:rPr lang="fr-FR" sz="1100" dirty="0" smtClean="0">
                <a:solidFill>
                  <a:srgbClr val="FF0000"/>
                </a:solidFill>
                <a:latin typeface="Aller" pitchFamily="2" charset="0"/>
              </a:rPr>
              <a:t>HD</a:t>
            </a:r>
            <a:endParaRPr lang="fr-FR" sz="11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131840" y="2211710"/>
            <a:ext cx="1944216" cy="19442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3491880" y="2715766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</a:rPr>
              <a:t>Branchez,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</a:rPr>
              <a:t>c’est installé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ller" pitchFamily="2" charset="0"/>
              </a:rPr>
              <a:t>Où placer 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 les 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caméras ?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9552" y="242773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Le positionnement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L’objectif (angle &amp; focale)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Exemple avec </a:t>
            </a: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focalize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15" name="Espace réservé du contenu 4"/>
          <p:cNvSpPr txBox="1">
            <a:spLocks/>
          </p:cNvSpPr>
          <p:nvPr/>
        </p:nvSpPr>
        <p:spPr>
          <a:xfrm>
            <a:off x="4499992" y="1419622"/>
            <a:ext cx="4104456" cy="2880320"/>
          </a:xfrm>
          <a:prstGeom prst="rect">
            <a:avLst/>
          </a:prstGeom>
        </p:spPr>
        <p:txBody>
          <a:bodyPr vert="horz" numCol="1">
            <a:norm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ü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itchFamily="34" charset="0"/>
                <a:ea typeface="Verdana" pitchFamily="34" charset="0"/>
                <a:cs typeface="Arial" pitchFamily="34" charset="0"/>
              </a:rPr>
              <a:t>Anticiper les déplacements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ü"/>
              <a:tabLst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Verdana" pitchFamily="34" charset="0"/>
                <a:cs typeface="Arial" pitchFamily="34" charset="0"/>
              </a:rPr>
              <a:t>Déterminer la focale</a:t>
            </a:r>
            <a:endParaRPr kumimoji="0" lang="fr-FR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ler" pitchFamily="2" charset="0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5" y="3363837"/>
            <a:ext cx="1123014" cy="64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363838"/>
            <a:ext cx="1153132" cy="662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3363838"/>
            <a:ext cx="1127861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539552" y="4659982"/>
            <a:ext cx="1728192" cy="4835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ller" pitchFamily="2" charset="0"/>
              </a:rPr>
              <a:t>Comment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bien choisir ?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552" y="4659982"/>
            <a:ext cx="1728192" cy="4835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14" name="Ellipse 13"/>
          <p:cNvSpPr/>
          <p:nvPr/>
        </p:nvSpPr>
        <p:spPr>
          <a:xfrm>
            <a:off x="3178864" y="936712"/>
            <a:ext cx="1548816" cy="15488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419622"/>
            <a:ext cx="10668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llipse 18"/>
          <p:cNvSpPr/>
          <p:nvPr/>
        </p:nvSpPr>
        <p:spPr>
          <a:xfrm>
            <a:off x="3214469" y="2715766"/>
            <a:ext cx="1548816" cy="15488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147814"/>
            <a:ext cx="849979" cy="75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4860032" y="1275606"/>
            <a:ext cx="30963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Questions clés :</a:t>
            </a:r>
          </a:p>
          <a:p>
            <a:pPr>
              <a:buNone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Combien d’IPS ?</a:t>
            </a: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Combien de temps d’enregistrement ?</a:t>
            </a: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La résolution ?</a:t>
            </a:r>
          </a:p>
          <a:p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5004048" y="2859782"/>
            <a:ext cx="30963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Questions clés :</a:t>
            </a:r>
          </a:p>
          <a:p>
            <a:pPr>
              <a:buNone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Intérieure ou extérieur ?</a:t>
            </a: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Type (dôme, motorisé/fixe) ?</a:t>
            </a: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La résolution ?</a:t>
            </a: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Environnement (au bord de mer, faible éclairage, etc.) ?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467544" y="1347614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ller" pitchFamily="2" charset="0"/>
              </a:rPr>
              <a:t>Où &amp; comment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err="1" smtClean="0">
                <a:solidFill>
                  <a:srgbClr val="FF0000"/>
                </a:solidFill>
                <a:latin typeface="Aller" pitchFamily="2" charset="0"/>
              </a:rPr>
              <a:t>revisionner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 les images ?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552" y="4659982"/>
            <a:ext cx="1728192" cy="4835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539552" y="2499742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itchFamily="2" charset="2"/>
              <a:buChar char="ü"/>
            </a:pP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Sytème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 interne (</a:t>
            </a: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Upnp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, DDNS)</a:t>
            </a:r>
          </a:p>
          <a:p>
            <a:pPr marL="228600" indent="-228600">
              <a:buFont typeface="Wingdings" pitchFamily="2" charset="2"/>
              <a:buChar char="ü"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Webservice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 sur IE, Chrome, </a:t>
            </a: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Firefox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 et Safari</a:t>
            </a:r>
          </a:p>
          <a:p>
            <a:pPr marL="228600" indent="-228600">
              <a:buFont typeface="Wingdings" pitchFamily="2" charset="2"/>
              <a:buChar char="ü"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Systeveo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 mobile et tablette</a:t>
            </a:r>
          </a:p>
          <a:p>
            <a:pPr marL="228600" indent="-228600">
              <a:buFont typeface="Wingdings" pitchFamily="2" charset="2"/>
              <a:buChar char="ü"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Systeveo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 PC</a:t>
            </a:r>
          </a:p>
          <a:p>
            <a:pPr marL="228600" indent="-228600">
              <a:buFont typeface="Wingdings" pitchFamily="2" charset="2"/>
              <a:buChar char="ü"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MyVizeo</a:t>
            </a:r>
            <a:endParaRPr lang="fr-FR" dirty="0"/>
          </a:p>
        </p:txBody>
      </p:sp>
      <p:pic>
        <p:nvPicPr>
          <p:cNvPr id="2" name="Picture 2" descr="T:\05 Vizeo\Formation\Sedom\rele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19622"/>
            <a:ext cx="3772118" cy="2889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>
          <a:xfrm>
            <a:off x="4499992" y="1419622"/>
            <a:ext cx="4104456" cy="2880320"/>
          </a:xfrm>
        </p:spPr>
        <p:txBody>
          <a:bodyPr numCol="1">
            <a:normAutofit lnSpcReduction="10000"/>
          </a:bodyPr>
          <a:lstStyle/>
          <a:p>
            <a:pPr marL="742950" indent="-742950">
              <a:spcBef>
                <a:spcPts val="0"/>
              </a:spcBef>
              <a:buFont typeface="Wingdings" pitchFamily="2" charset="2"/>
              <a:buChar char="ü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Verdana" pitchFamily="34" charset="0"/>
                <a:cs typeface="Arial" pitchFamily="34" charset="0"/>
              </a:rPr>
              <a:t>Vente unique aux distributeurs</a:t>
            </a:r>
          </a:p>
          <a:p>
            <a:pPr marL="742950" indent="-742950">
              <a:spcBef>
                <a:spcPts val="0"/>
              </a:spcBef>
              <a:buFont typeface="Wingdings" pitchFamily="2" charset="2"/>
              <a:buChar char="ü"/>
            </a:pP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Verdana" pitchFamily="34" charset="0"/>
              <a:cs typeface="Arial" pitchFamily="34" charset="0"/>
            </a:endParaRPr>
          </a:p>
          <a:p>
            <a:pPr marL="742950" indent="-742950">
              <a:spcBef>
                <a:spcPts val="0"/>
              </a:spcBef>
              <a:buFont typeface="Wingdings" pitchFamily="2" charset="2"/>
              <a:buChar char="ü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Verdana" pitchFamily="34" charset="0"/>
                <a:cs typeface="Arial" pitchFamily="34" charset="0"/>
              </a:rPr>
              <a:t>Suivi </a:t>
            </a: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Verdana" pitchFamily="34" charset="0"/>
                <a:cs typeface="Arial" pitchFamily="34" charset="0"/>
              </a:rPr>
              <a:t>techniques</a:t>
            </a:r>
          </a:p>
          <a:p>
            <a:pPr marL="742950" indent="-742950">
              <a:spcBef>
                <a:spcPts val="0"/>
              </a:spcBef>
              <a:buFont typeface="Wingdings" pitchFamily="2" charset="2"/>
              <a:buChar char="ü"/>
            </a:pP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Verdana" pitchFamily="34" charset="0"/>
              <a:cs typeface="Arial" pitchFamily="34" charset="0"/>
            </a:endParaRPr>
          </a:p>
          <a:p>
            <a:pPr marL="742950" indent="-742950">
              <a:spcBef>
                <a:spcPts val="0"/>
              </a:spcBef>
              <a:buFont typeface="Wingdings" pitchFamily="2" charset="2"/>
              <a:buChar char="ü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Verdana" pitchFamily="34" charset="0"/>
                <a:cs typeface="Arial" pitchFamily="34" charset="0"/>
              </a:rPr>
              <a:t>Réactivité</a:t>
            </a:r>
          </a:p>
          <a:p>
            <a:pPr marL="742950" indent="-742950">
              <a:spcBef>
                <a:spcPts val="0"/>
              </a:spcBef>
              <a:buFont typeface="Wingdings" pitchFamily="2" charset="2"/>
              <a:buChar char="ü"/>
            </a:pP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Verdana" pitchFamily="34" charset="0"/>
              <a:cs typeface="Arial" pitchFamily="34" charset="0"/>
            </a:endParaRPr>
          </a:p>
          <a:p>
            <a:pPr marL="742950" indent="-742950">
              <a:spcBef>
                <a:spcPts val="0"/>
              </a:spcBef>
              <a:buFont typeface="Wingdings" pitchFamily="2" charset="2"/>
              <a:buChar char="ü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Verdana" pitchFamily="34" charset="0"/>
                <a:cs typeface="Arial" pitchFamily="34" charset="0"/>
              </a:rPr>
              <a:t>Tarif confidentiel</a:t>
            </a:r>
          </a:p>
          <a:p>
            <a:pPr marL="514350" indent="-514350">
              <a:buNone/>
            </a:pPr>
            <a:endParaRPr lang="fr-FR" dirty="0">
              <a:latin typeface="Aller" pitchFamily="2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ller" pitchFamily="2" charset="0"/>
              </a:rPr>
              <a:t>Présentation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Entreprise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39552" y="2427734"/>
            <a:ext cx="21237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Depuis 2008 : solution alternative aux marchés du no-</a:t>
            </a: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name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 et des grandes marques</a:t>
            </a:r>
          </a:p>
          <a:p>
            <a:pPr>
              <a:buNone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>
              <a:buNone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Marque française</a:t>
            </a:r>
          </a:p>
          <a:p>
            <a:endParaRPr lang="fr-FR" dirty="0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3435846"/>
            <a:ext cx="9144000" cy="17076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ller" pitchFamily="2" charset="0"/>
              </a:rPr>
              <a:t>Gamme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Analogique SD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2057" name="Picture 9" descr="\\Dora\sidam\shooting\DA350\Intraveo\DA3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1" y="483518"/>
            <a:ext cx="1872207" cy="1404155"/>
          </a:xfrm>
          <a:prstGeom prst="rect">
            <a:avLst/>
          </a:prstGeom>
          <a:noFill/>
        </p:spPr>
      </p:pic>
      <p:pic>
        <p:nvPicPr>
          <p:cNvPr id="2058" name="Picture 10" descr="\\Dora\sidam\shooting\DA450\Intraveo\DA4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11510"/>
            <a:ext cx="1920213" cy="1440160"/>
          </a:xfrm>
          <a:prstGeom prst="rect">
            <a:avLst/>
          </a:prstGeom>
          <a:noFill/>
        </p:spPr>
      </p:pic>
      <p:pic>
        <p:nvPicPr>
          <p:cNvPr id="2060" name="Picture 12" descr="\\Dora\sidam\shooting\DA650\Intraveo\DA6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23478"/>
            <a:ext cx="2616291" cy="1962218"/>
          </a:xfrm>
          <a:prstGeom prst="rect">
            <a:avLst/>
          </a:prstGeom>
          <a:noFill/>
        </p:spPr>
      </p:pic>
      <p:pic>
        <p:nvPicPr>
          <p:cNvPr id="2051" name="Picture 3" descr="\\Dora\sidam\shooting\CA15IR\Intraveo\CA15IR-profi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2571750"/>
            <a:ext cx="2280253" cy="1710189"/>
          </a:xfrm>
          <a:prstGeom prst="rect">
            <a:avLst/>
          </a:prstGeom>
          <a:noFill/>
        </p:spPr>
      </p:pic>
      <p:pic>
        <p:nvPicPr>
          <p:cNvPr id="2050" name="Picture 2" descr="\\Dora\sidam\shooting\CA660 et CA860\Intraveo\CA66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2643758"/>
            <a:ext cx="1944216" cy="1458163"/>
          </a:xfrm>
          <a:prstGeom prst="rect">
            <a:avLst/>
          </a:prstGeom>
          <a:noFill/>
        </p:spPr>
      </p:pic>
      <p:sp>
        <p:nvSpPr>
          <p:cNvPr id="29" name="ZoneTexte 28"/>
          <p:cNvSpPr txBox="1"/>
          <p:nvPr/>
        </p:nvSpPr>
        <p:spPr>
          <a:xfrm>
            <a:off x="3275856" y="185167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DA350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499992" y="185167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DA450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5652120" y="185167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DA650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804248" y="3939902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CA100IR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004048" y="3939902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CA50IR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11560" y="39399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CA660</a:t>
            </a:r>
          </a:p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CA860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2555776" y="3939902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CA15IR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1" name="Image 20" descr="CA50I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07904" y="2355726"/>
            <a:ext cx="3000332" cy="2250249"/>
          </a:xfrm>
          <a:prstGeom prst="rect">
            <a:avLst/>
          </a:prstGeom>
        </p:spPr>
      </p:pic>
      <p:pic>
        <p:nvPicPr>
          <p:cNvPr id="22" name="Image 21" descr="CA100I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8144" y="2355726"/>
            <a:ext cx="3168353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3435846"/>
            <a:ext cx="9144000" cy="17076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ller" pitchFamily="2" charset="0"/>
              </a:rPr>
              <a:t>Gamme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Analogique SD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3077" name="Picture 5" descr="\\Dora\sidam\shooting\SD108\Intraveo\SD10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1878750"/>
            <a:ext cx="4188364" cy="3141272"/>
          </a:xfrm>
          <a:prstGeom prst="rect">
            <a:avLst/>
          </a:prstGeom>
          <a:noFill/>
        </p:spPr>
      </p:pic>
      <p:pic>
        <p:nvPicPr>
          <p:cNvPr id="3076" name="Picture 4" descr="\\Dora\sidam\shooting\SD104\Intraveo\SD1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878750"/>
            <a:ext cx="3132245" cy="2349184"/>
          </a:xfrm>
          <a:prstGeom prst="rect">
            <a:avLst/>
          </a:prstGeom>
          <a:noFill/>
        </p:spPr>
      </p:pic>
      <p:pic>
        <p:nvPicPr>
          <p:cNvPr id="3078" name="Picture 6" descr="\\Dora\sidam\shooting\SD508\Intraveo\SD50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779662"/>
            <a:ext cx="4320480" cy="3240360"/>
          </a:xfrm>
          <a:prstGeom prst="rect">
            <a:avLst/>
          </a:prstGeom>
          <a:noFill/>
        </p:spPr>
      </p:pic>
      <p:pic>
        <p:nvPicPr>
          <p:cNvPr id="3074" name="Picture 2" descr="\\Dora\sidam\shooting\DO523\Intraveo\DO5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483518"/>
            <a:ext cx="3332989" cy="2499742"/>
          </a:xfrm>
          <a:prstGeom prst="rect">
            <a:avLst/>
          </a:prstGeom>
          <a:noFill/>
        </p:spPr>
      </p:pic>
      <p:pic>
        <p:nvPicPr>
          <p:cNvPr id="3075" name="Picture 3" descr="\\Dora\sidam\shooting\DO535 et DO518HD\Intraveo\DO518H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627534"/>
            <a:ext cx="3816424" cy="2862318"/>
          </a:xfrm>
          <a:prstGeom prst="rect">
            <a:avLst/>
          </a:prstGeom>
          <a:noFill/>
        </p:spPr>
      </p:pic>
      <p:pic>
        <p:nvPicPr>
          <p:cNvPr id="3079" name="Picture 7" descr="T:\05 Vizeo\Formation\Sedom\EM60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2859782"/>
            <a:ext cx="3172107" cy="2115795"/>
          </a:xfrm>
          <a:prstGeom prst="rect">
            <a:avLst/>
          </a:prstGeom>
          <a:noFill/>
        </p:spPr>
      </p:pic>
      <p:sp>
        <p:nvSpPr>
          <p:cNvPr id="28" name="ZoneTexte 27"/>
          <p:cNvSpPr txBox="1"/>
          <p:nvPr/>
        </p:nvSpPr>
        <p:spPr>
          <a:xfrm>
            <a:off x="611560" y="3939902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SD1xx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884368" y="3939902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SD5xx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987824" y="4155926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EM604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915816" y="221171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DO523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80" name="Picture 8" descr="\\Dora\sidam\shooting\DO410\Intraveo\DO410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156176" y="555526"/>
            <a:ext cx="2843808" cy="2132856"/>
          </a:xfrm>
          <a:prstGeom prst="rect">
            <a:avLst/>
          </a:prstGeom>
          <a:noFill/>
        </p:spPr>
      </p:pic>
      <p:sp>
        <p:nvSpPr>
          <p:cNvPr id="34" name="ZoneTexte 33"/>
          <p:cNvSpPr txBox="1"/>
          <p:nvPr/>
        </p:nvSpPr>
        <p:spPr>
          <a:xfrm>
            <a:off x="4067944" y="293179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DO535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092280" y="2427734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FF0000"/>
                </a:solidFill>
                <a:latin typeface="Calibri" pitchFamily="34" charset="0"/>
              </a:rPr>
              <a:t>DO410</a:t>
            </a:r>
            <a:endParaRPr lang="fr-FR" sz="9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6358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11560" y="2139702"/>
            <a:ext cx="32403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Aller" pitchFamily="2" charset="0"/>
              </a:rPr>
              <a:t>Solution de câblage</a:t>
            </a:r>
          </a:p>
          <a:p>
            <a:r>
              <a:rPr lang="fr-FR" sz="9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Analogique</a:t>
            </a:r>
            <a:endParaRPr lang="fr-FR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75606"/>
            <a:ext cx="1404156" cy="342764"/>
          </a:xfrm>
          <a:prstGeom prst="rect">
            <a:avLst/>
          </a:prstGeom>
          <a:noFill/>
        </p:spPr>
      </p:pic>
      <p:pic>
        <p:nvPicPr>
          <p:cNvPr id="6" name="Picture 2" descr="T:\05 Vizeo\Formation\Sedom\IP-cable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35896" y="195486"/>
            <a:ext cx="5508104" cy="4729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6358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11560" y="2139702"/>
            <a:ext cx="32403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Aller" pitchFamily="2" charset="0"/>
              </a:rPr>
              <a:t>Solution de câblage</a:t>
            </a:r>
          </a:p>
          <a:p>
            <a:r>
              <a:rPr lang="fr-FR" sz="9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HD / IP</a:t>
            </a:r>
            <a:endParaRPr lang="fr-FR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75606"/>
            <a:ext cx="1404156" cy="342764"/>
          </a:xfrm>
          <a:prstGeom prst="rect">
            <a:avLst/>
          </a:prstGeom>
          <a:noFill/>
        </p:spPr>
      </p:pic>
      <p:pic>
        <p:nvPicPr>
          <p:cNvPr id="1026" name="Picture 2" descr="T:\05 Vizeo\Formation\Sedom\IP-cable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85928" y="195486"/>
            <a:ext cx="5408040" cy="4729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915566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ller" pitchFamily="2" charset="0"/>
              </a:rPr>
              <a:t>Technologie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WDR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12" name="图片 3" descr="宽动态-关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741" y="2073970"/>
            <a:ext cx="192855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4" descr="宽动态-开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067694"/>
            <a:ext cx="192855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Interdiction 13"/>
          <p:cNvSpPr/>
          <p:nvPr/>
        </p:nvSpPr>
        <p:spPr>
          <a:xfrm>
            <a:off x="755576" y="2139702"/>
            <a:ext cx="288032" cy="288032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99792" y="199568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V</a:t>
            </a:r>
            <a:endParaRPr lang="fr-FR" sz="2800" b="1" dirty="0">
              <a:solidFill>
                <a:srgbClr val="00B050"/>
              </a:solidFill>
            </a:endParaRPr>
          </a:p>
        </p:txBody>
      </p:sp>
      <p:pic>
        <p:nvPicPr>
          <p:cNvPr id="19" name="图片 3" descr="capture00.jpe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2066006"/>
            <a:ext cx="951901" cy="77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6" descr="会议室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2062381"/>
            <a:ext cx="929405" cy="7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14" descr="车库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89071" y="3304311"/>
            <a:ext cx="920526" cy="76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图片 15" descr="隧道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24328" y="3291830"/>
            <a:ext cx="936104" cy="78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图片 19" descr="走廊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24328" y="2059963"/>
            <a:ext cx="912830" cy="79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图片 20" descr="公司大厅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20072" y="3297504"/>
            <a:ext cx="954269" cy="77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oneTexte 25"/>
          <p:cNvSpPr txBox="1"/>
          <p:nvPr/>
        </p:nvSpPr>
        <p:spPr>
          <a:xfrm>
            <a:off x="5220072" y="293179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Banque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220072" y="4155926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Entrée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372200" y="293179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Bureau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524328" y="2931790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Couloir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372200" y="4155926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Garage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524328" y="4155926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Tunnel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699792" y="3579862"/>
            <a:ext cx="1584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Gestion contre-jour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915566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ller" pitchFamily="2" charset="0"/>
              </a:rPr>
              <a:t>Technologie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BLC et 3D positionnement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6146" name="Picture 2" descr="T:\05 Vizeo\Formation\Sedom\BLC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139702"/>
            <a:ext cx="1734889" cy="1440159"/>
          </a:xfrm>
          <a:prstGeom prst="rect">
            <a:avLst/>
          </a:prstGeom>
          <a:noFill/>
        </p:spPr>
      </p:pic>
      <p:pic>
        <p:nvPicPr>
          <p:cNvPr id="6147" name="Picture 3" descr="T:\05 Vizeo\Formation\Sedom\BL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139701"/>
            <a:ext cx="1734889" cy="1446857"/>
          </a:xfrm>
          <a:prstGeom prst="rect">
            <a:avLst/>
          </a:prstGeom>
          <a:noFill/>
        </p:spPr>
      </p:pic>
      <p:sp>
        <p:nvSpPr>
          <p:cNvPr id="14" name="Interdiction 13"/>
          <p:cNvSpPr/>
          <p:nvPr/>
        </p:nvSpPr>
        <p:spPr>
          <a:xfrm>
            <a:off x="755576" y="2211709"/>
            <a:ext cx="288032" cy="288032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483768" y="2067693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V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000" y="2139702"/>
            <a:ext cx="4176464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8" name="Picture 4" descr="T:\05 Vizeo\Formation\Sedom\3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283718"/>
            <a:ext cx="3846640" cy="1671836"/>
          </a:xfrm>
          <a:prstGeom prst="rect">
            <a:avLst/>
          </a:prstGeom>
          <a:noFill/>
        </p:spPr>
      </p:pic>
      <p:sp>
        <p:nvSpPr>
          <p:cNvPr id="35" name="ZoneTexte 34"/>
          <p:cNvSpPr txBox="1"/>
          <p:nvPr/>
        </p:nvSpPr>
        <p:spPr>
          <a:xfrm>
            <a:off x="4574784" y="4248313"/>
            <a:ext cx="23014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Pister les éléments suspects avec la souris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483768" y="3723878"/>
            <a:ext cx="23014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Compensation de la lumière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05 Vizeo\Formation\Sedom\HCL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7703" y="2058169"/>
            <a:ext cx="1862289" cy="1377678"/>
          </a:xfrm>
          <a:prstGeom prst="rect">
            <a:avLst/>
          </a:prstGeom>
          <a:noFill/>
        </p:spPr>
      </p:pic>
      <p:pic>
        <p:nvPicPr>
          <p:cNvPr id="7171" name="Picture 3" descr="T:\05 Vizeo\Formation\Sedom\HC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067694"/>
            <a:ext cx="1855363" cy="1363831"/>
          </a:xfrm>
          <a:prstGeom prst="rect">
            <a:avLst/>
          </a:prstGeom>
          <a:noFill/>
        </p:spPr>
      </p:pic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915566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ller" pitchFamily="2" charset="0"/>
              </a:rPr>
              <a:t>Technologie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HLC et AWB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14" name="Interdiction 13"/>
          <p:cNvSpPr/>
          <p:nvPr/>
        </p:nvSpPr>
        <p:spPr>
          <a:xfrm>
            <a:off x="827584" y="2211709"/>
            <a:ext cx="288032" cy="288032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99791" y="206769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V</a:t>
            </a:r>
            <a:endParaRPr lang="fr-FR" sz="2800" b="1" dirty="0">
              <a:solidFill>
                <a:srgbClr val="00B050"/>
              </a:solidFill>
            </a:endParaRPr>
          </a:p>
        </p:txBody>
      </p:sp>
      <p:pic>
        <p:nvPicPr>
          <p:cNvPr id="7172" name="Picture 4" descr="T:\05 Vizeo\Formation\Sedom\AW-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2067694"/>
            <a:ext cx="2088232" cy="1345748"/>
          </a:xfrm>
          <a:prstGeom prst="rect">
            <a:avLst/>
          </a:prstGeom>
          <a:noFill/>
        </p:spPr>
      </p:pic>
      <p:pic>
        <p:nvPicPr>
          <p:cNvPr id="7173" name="Picture 5" descr="T:\05 Vizeo\Formation\Sedom\A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067694"/>
            <a:ext cx="2088232" cy="1345748"/>
          </a:xfrm>
          <a:prstGeom prst="rect">
            <a:avLst/>
          </a:prstGeom>
          <a:noFill/>
        </p:spPr>
      </p:pic>
      <p:sp>
        <p:nvSpPr>
          <p:cNvPr id="16" name="Interdiction 15"/>
          <p:cNvSpPr/>
          <p:nvPr/>
        </p:nvSpPr>
        <p:spPr>
          <a:xfrm>
            <a:off x="4716016" y="2139702"/>
            <a:ext cx="288032" cy="288032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04248" y="199568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V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627785" y="3579862"/>
            <a:ext cx="1872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Bloque l’</a:t>
            </a:r>
            <a:r>
              <a:rPr lang="fr-FR" sz="9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éblouïssement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42529" y="3579862"/>
            <a:ext cx="20499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Gestion balance des blancs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:\05 Vizeo\Formation\Sedom\3D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715766"/>
            <a:ext cx="1705977" cy="1224136"/>
          </a:xfrm>
          <a:prstGeom prst="rect">
            <a:avLst/>
          </a:prstGeom>
          <a:noFill/>
        </p:spPr>
      </p:pic>
      <p:pic>
        <p:nvPicPr>
          <p:cNvPr id="8195" name="Picture 3" descr="T:\05 Vizeo\Formation\Sedom\3D-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715766"/>
            <a:ext cx="1810159" cy="1224136"/>
          </a:xfrm>
          <a:prstGeom prst="rect">
            <a:avLst/>
          </a:prstGeom>
          <a:noFill/>
        </p:spPr>
      </p:pic>
      <p:pic>
        <p:nvPicPr>
          <p:cNvPr id="8196" name="Picture 4" descr="T:\05 Vizeo\Formation\Sedom\low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6237" y="2566988"/>
            <a:ext cx="1829693" cy="1498277"/>
          </a:xfrm>
          <a:prstGeom prst="rect">
            <a:avLst/>
          </a:prstGeom>
          <a:noFill/>
        </p:spPr>
      </p:pic>
      <p:pic>
        <p:nvPicPr>
          <p:cNvPr id="8197" name="Picture 5" descr="T:\05 Vizeo\Formation\Sedom\lo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2571750"/>
            <a:ext cx="1829693" cy="1491372"/>
          </a:xfrm>
          <a:prstGeom prst="rect">
            <a:avLst/>
          </a:prstGeom>
          <a:noFill/>
        </p:spPr>
      </p:pic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131590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ller" pitchFamily="2" charset="0"/>
              </a:rPr>
              <a:t>Technologie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3D DNR et Haute performance en basse lumière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14" name="Interdiction 13"/>
          <p:cNvSpPr/>
          <p:nvPr/>
        </p:nvSpPr>
        <p:spPr>
          <a:xfrm>
            <a:off x="827584" y="2787774"/>
            <a:ext cx="288032" cy="288032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55776" y="269660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V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20" name="Interdiction 19"/>
          <p:cNvSpPr/>
          <p:nvPr/>
        </p:nvSpPr>
        <p:spPr>
          <a:xfrm>
            <a:off x="4932040" y="2662922"/>
            <a:ext cx="288032" cy="288032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04248" y="2571750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V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483768" y="4083918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Gestion des bruits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732240" y="4227934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Optimisation en basse lumière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131590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ller" pitchFamily="2" charset="0"/>
              </a:rPr>
              <a:t>Technologie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Design </a:t>
            </a:r>
            <a:r>
              <a:rPr lang="fr-FR" sz="2200" dirty="0" err="1" smtClean="0">
                <a:solidFill>
                  <a:srgbClr val="FF0000"/>
                </a:solidFill>
                <a:latin typeface="Aller" pitchFamily="2" charset="0"/>
              </a:rPr>
              <a:t>intélligent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635896" y="2211710"/>
            <a:ext cx="1542024" cy="964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5" descr="D:\工作\2012年\IPC卖点\结构\IMGP0819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36096" y="2211710"/>
            <a:ext cx="1406975" cy="965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" name="Picture 6" descr="D:\工作\2012年\IPC卖点\结构\IMGP08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15200" t="46721" r="31150"/>
          <a:stretch/>
        </p:blipFill>
        <p:spPr bwMode="auto">
          <a:xfrm>
            <a:off x="1907704" y="3435846"/>
            <a:ext cx="1459590" cy="968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" name="Picture 7" descr="D:\工作\2012年\IPC卖点\结构\IMGP080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/>
            </a:extLst>
          </a:blip>
          <a:srcRect l="25461" t="16643" r="22170" b="21987"/>
          <a:stretch/>
        </p:blipFill>
        <p:spPr bwMode="auto">
          <a:xfrm>
            <a:off x="5436096" y="3435846"/>
            <a:ext cx="1427666" cy="955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8" name="Picture 2" descr="T:\05 Vizeo\Formation\Sedom\cam-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3435845"/>
            <a:ext cx="1512168" cy="982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T:\05 Vizeo\Formation\Sedom\ca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7704" y="2211710"/>
            <a:ext cx="1453710" cy="96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Ellipse 27"/>
          <p:cNvSpPr/>
          <p:nvPr/>
        </p:nvSpPr>
        <p:spPr>
          <a:xfrm>
            <a:off x="1763688" y="235572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2987824" y="235572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3707904" y="249974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4427984" y="257175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508104" y="2067694"/>
            <a:ext cx="1296144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2411760" y="3867894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3779912" y="3579862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6300192" y="357986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131590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ller" pitchFamily="2" charset="0"/>
              </a:rPr>
              <a:t>Technologie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 Design intelligent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10242" name="Picture 2" descr="T:\05 Vizeo\Formation\Sedom\fiss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923678"/>
            <a:ext cx="3219654" cy="2169666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923678"/>
            <a:ext cx="2320898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2" name="ZoneTexte 21"/>
          <p:cNvSpPr txBox="1"/>
          <p:nvPr/>
        </p:nvSpPr>
        <p:spPr>
          <a:xfrm>
            <a:off x="6444208" y="3507854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Boîtier anti-rayures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71800" y="4227934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Réflexions des IR sur la fissure 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ller" pitchFamily="2" charset="0"/>
              </a:rPr>
              <a:t>Présentation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Equipe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39552" y="2427734"/>
            <a:ext cx="21237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Centre de recherche basé à Lyon :</a:t>
            </a:r>
          </a:p>
          <a:p>
            <a:pPr>
              <a:buNone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>
              <a:buNone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Gérant, développeurs, techniciens , service comptabilité et de communication </a:t>
            </a:r>
          </a:p>
          <a:p>
            <a:endParaRPr lang="fr-FR" dirty="0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2050" name="Picture 2" descr="T:\06 Izeo\WEB\site internet izeo\2013\Images\hotline\maxime-gonzal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915566"/>
            <a:ext cx="904875" cy="1295400"/>
          </a:xfrm>
          <a:prstGeom prst="rect">
            <a:avLst/>
          </a:prstGeom>
          <a:noFill/>
        </p:spPr>
      </p:pic>
      <p:pic>
        <p:nvPicPr>
          <p:cNvPr id="2051" name="Picture 3" descr="T:\06 Izeo\WEB\site internet izeo\2013\Images\hotline\paul-martin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915566"/>
            <a:ext cx="904875" cy="1295400"/>
          </a:xfrm>
          <a:prstGeom prst="rect">
            <a:avLst/>
          </a:prstGeom>
          <a:noFill/>
        </p:spPr>
      </p:pic>
      <p:pic>
        <p:nvPicPr>
          <p:cNvPr id="2052" name="Picture 4" descr="T:\06 Izeo\WEB\site internet izeo\2013\Images\hotline\fabien-tabon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915566"/>
            <a:ext cx="904875" cy="1295400"/>
          </a:xfrm>
          <a:prstGeom prst="rect">
            <a:avLst/>
          </a:prstGeom>
          <a:noFill/>
        </p:spPr>
      </p:pic>
      <p:pic>
        <p:nvPicPr>
          <p:cNvPr id="2053" name="Picture 5" descr="T:\06 Izeo\WEB\site internet izeo\2013\Images\hotline\lauriane-blanchar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2643758"/>
            <a:ext cx="904875" cy="1295400"/>
          </a:xfrm>
          <a:prstGeom prst="rect">
            <a:avLst/>
          </a:prstGeom>
          <a:noFill/>
        </p:spPr>
      </p:pic>
      <p:pic>
        <p:nvPicPr>
          <p:cNvPr id="2054" name="Picture 6" descr="T:\06 Izeo\WEB\site internet izeo\2013\Images\hotline\bonny-bu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915566"/>
            <a:ext cx="904875" cy="1295400"/>
          </a:xfrm>
          <a:prstGeom prst="rect">
            <a:avLst/>
          </a:prstGeom>
          <a:noFill/>
        </p:spPr>
      </p:pic>
      <p:pic>
        <p:nvPicPr>
          <p:cNvPr id="2055" name="Picture 7" descr="T:\06 Izeo\WEB\site internet izeo\2013\Images\hotline\tony-norv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2643758"/>
            <a:ext cx="904875" cy="1295400"/>
          </a:xfrm>
          <a:prstGeom prst="rect">
            <a:avLst/>
          </a:prstGeom>
          <a:noFill/>
        </p:spPr>
      </p:pic>
      <p:sp>
        <p:nvSpPr>
          <p:cNvPr id="20" name="ZoneTexte 19"/>
          <p:cNvSpPr txBox="1"/>
          <p:nvPr/>
        </p:nvSpPr>
        <p:spPr>
          <a:xfrm>
            <a:off x="4716016" y="2283718"/>
            <a:ext cx="936104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Aller" pitchFamily="2" charset="0"/>
              </a:rPr>
              <a:t>Paul </a:t>
            </a:r>
            <a:r>
              <a:rPr lang="fr-FR" sz="800" dirty="0" err="1" smtClean="0">
                <a:latin typeface="Aller" pitchFamily="2" charset="0"/>
              </a:rPr>
              <a:t>Martinod</a:t>
            </a:r>
            <a:endParaRPr lang="fr-FR" sz="800" dirty="0">
              <a:latin typeface="Aller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04248" y="2283718"/>
            <a:ext cx="936104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Aller" pitchFamily="2" charset="0"/>
              </a:rPr>
              <a:t>Bonny Bun</a:t>
            </a:r>
            <a:endParaRPr lang="fr-FR" sz="800" dirty="0">
              <a:latin typeface="Aller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796136" y="2283718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Aller" pitchFamily="2" charset="0"/>
              </a:rPr>
              <a:t>Maxime Gonzalez</a:t>
            </a:r>
            <a:endParaRPr lang="fr-FR" sz="800" dirty="0">
              <a:latin typeface="Aller" pitchFamily="2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812360" y="2283718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Aller" pitchFamily="2" charset="0"/>
              </a:rPr>
              <a:t>Fabien </a:t>
            </a:r>
            <a:r>
              <a:rPr lang="fr-FR" sz="800" dirty="0" err="1" smtClean="0">
                <a:latin typeface="Aller" pitchFamily="2" charset="0"/>
              </a:rPr>
              <a:t>Taboni</a:t>
            </a:r>
            <a:endParaRPr lang="fr-FR" sz="800" dirty="0">
              <a:latin typeface="Aller" pitchFamily="2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716016" y="4011910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Aller" pitchFamily="2" charset="0"/>
              </a:rPr>
              <a:t>Tony </a:t>
            </a:r>
            <a:r>
              <a:rPr lang="fr-FR" sz="800" dirty="0" err="1" smtClean="0">
                <a:latin typeface="Aller" pitchFamily="2" charset="0"/>
              </a:rPr>
              <a:t>Norval</a:t>
            </a:r>
            <a:endParaRPr lang="fr-FR" sz="800" dirty="0">
              <a:latin typeface="Aller" pitchFamily="2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796136" y="401191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 smtClean="0">
                <a:latin typeface="Aller" pitchFamily="2" charset="0"/>
              </a:rPr>
              <a:t>Lauriane</a:t>
            </a:r>
            <a:r>
              <a:rPr lang="fr-FR" sz="800" dirty="0" smtClean="0">
                <a:latin typeface="Aller" pitchFamily="2" charset="0"/>
              </a:rPr>
              <a:t> Blanchard</a:t>
            </a:r>
            <a:endParaRPr lang="fr-FR" sz="800" dirty="0">
              <a:latin typeface="Aller" pitchFamily="2" charset="0"/>
            </a:endParaRPr>
          </a:p>
        </p:txBody>
      </p:sp>
      <p:pic>
        <p:nvPicPr>
          <p:cNvPr id="2056" name="Picture 8" descr="T:\06 Izeo\WEB\site internet izeo\2013\Images\hotline\Rem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2643758"/>
            <a:ext cx="904875" cy="1295400"/>
          </a:xfrm>
          <a:prstGeom prst="rect">
            <a:avLst/>
          </a:prstGeom>
          <a:noFill/>
        </p:spPr>
      </p:pic>
      <p:sp>
        <p:nvSpPr>
          <p:cNvPr id="27" name="ZoneTexte 26"/>
          <p:cNvSpPr txBox="1"/>
          <p:nvPr/>
        </p:nvSpPr>
        <p:spPr>
          <a:xfrm>
            <a:off x="6804248" y="4011910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Aller" pitchFamily="2" charset="0"/>
              </a:rPr>
              <a:t>Rémy Guyon</a:t>
            </a:r>
            <a:endParaRPr lang="fr-FR" sz="800" dirty="0">
              <a:latin typeface="All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131590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ller" pitchFamily="2" charset="0"/>
              </a:rPr>
              <a:t>Technologie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 Infrarouge intelligent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499742"/>
            <a:ext cx="1650923" cy="936104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499742"/>
            <a:ext cx="1650923" cy="936104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435846"/>
            <a:ext cx="1650923" cy="936104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435846"/>
            <a:ext cx="1650923" cy="936104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14" name="Picture 3" descr="\\Dora\sidam\shooting\DO535 et DO518HD\Intraveo\DO518H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1059582"/>
            <a:ext cx="3816424" cy="2862318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539552" y="249974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itchFamily="2" charset="2"/>
              <a:buChar char="ü"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IR synchronisé avec zoom</a:t>
            </a:r>
          </a:p>
          <a:p>
            <a:pPr marL="228600" indent="-228600">
              <a:buFont typeface="Wingdings" pitchFamily="2" charset="2"/>
              <a:buChar char="ü"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 marL="228600" indent="-228600">
              <a:buFont typeface="Wingdings" pitchFamily="2" charset="2"/>
              <a:buChar char="ü"/>
            </a:pP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IR s’adapte avec la focale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283968" y="3939902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Capteur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796136" y="1923678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IR longue distance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419872" y="3651870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IR courte distance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4716016" y="3507854"/>
            <a:ext cx="72008" cy="43204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 flipV="1">
            <a:off x="4283968" y="3291830"/>
            <a:ext cx="144016" cy="36004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4427984" y="3075806"/>
            <a:ext cx="792088" cy="57606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stCxn id="18" idx="1"/>
          </p:cNvCxnSpPr>
          <p:nvPr/>
        </p:nvCxnSpPr>
        <p:spPr>
          <a:xfrm flipH="1">
            <a:off x="4427984" y="2039094"/>
            <a:ext cx="1368152" cy="74868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>
            <a:stCxn id="18" idx="1"/>
          </p:cNvCxnSpPr>
          <p:nvPr/>
        </p:nvCxnSpPr>
        <p:spPr>
          <a:xfrm flipH="1">
            <a:off x="5076056" y="2039094"/>
            <a:ext cx="720080" cy="74868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131590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ller" pitchFamily="2" charset="0"/>
              </a:rPr>
              <a:t>Technologie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 Compression optimisée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20" name="Picture 2" descr="C:\Users\chengwei\Desktop\2100p.bmp"/>
          <p:cNvPicPr>
            <a:picLocks noChangeAspect="1" noChangeArrowheads="1"/>
          </p:cNvPicPr>
          <p:nvPr/>
        </p:nvPicPr>
        <p:blipFill>
          <a:blip r:embed="rId4" cstate="print"/>
          <a:srcRect l="11868" r="10135"/>
          <a:stretch>
            <a:fillRect/>
          </a:stretch>
        </p:blipFill>
        <p:spPr bwMode="auto">
          <a:xfrm>
            <a:off x="611560" y="2211710"/>
            <a:ext cx="228505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Users\chengwei\Desktop\2012.bmp"/>
          <p:cNvPicPr>
            <a:picLocks noChangeAspect="1" noChangeArrowheads="1"/>
          </p:cNvPicPr>
          <p:nvPr/>
        </p:nvPicPr>
        <p:blipFill>
          <a:blip r:embed="rId5" cstate="print"/>
          <a:srcRect l="22786" t="11592" b="14558"/>
          <a:stretch>
            <a:fillRect/>
          </a:stretch>
        </p:blipFill>
        <p:spPr bwMode="auto">
          <a:xfrm>
            <a:off x="2987824" y="2211710"/>
            <a:ext cx="2285054" cy="122413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22" name="Picture 2" descr="Graph comparing bit rates, H.264, MPEG-4 and Motion JPEG"/>
          <p:cNvPicPr>
            <a:picLocks noChangeAspect="1" noChangeArrowheads="1"/>
          </p:cNvPicPr>
          <p:nvPr/>
        </p:nvPicPr>
        <p:blipFill>
          <a:blip r:embed="rId6" cstate="print"/>
          <a:srcRect t="10794"/>
          <a:stretch>
            <a:fillRect/>
          </a:stretch>
        </p:blipFill>
        <p:spPr bwMode="auto">
          <a:xfrm>
            <a:off x="5652120" y="1635646"/>
            <a:ext cx="2845387" cy="225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Ellipse 23"/>
          <p:cNvSpPr/>
          <p:nvPr/>
        </p:nvSpPr>
        <p:spPr>
          <a:xfrm>
            <a:off x="1691680" y="2427734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4283968" y="2427734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Interdiction 26"/>
          <p:cNvSpPr/>
          <p:nvPr/>
        </p:nvSpPr>
        <p:spPr>
          <a:xfrm>
            <a:off x="755576" y="2374890"/>
            <a:ext cx="288032" cy="288032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059832" y="2211710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V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987824" y="3651870"/>
            <a:ext cx="1728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Compression H.264 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652120" y="4083918"/>
            <a:ext cx="288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Optimise la bande passante et l’espace de stockage</a:t>
            </a:r>
            <a:endParaRPr lang="fr-FR" sz="9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164288" y="4227934"/>
            <a:ext cx="360826" cy="2168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131590"/>
            <a:ext cx="3816424" cy="792088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Aller" pitchFamily="2" charset="0"/>
              </a:rPr>
              <a:t>HD ou SD ?</a:t>
            </a:r>
            <a: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30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11268" name="Picture 4" descr="T:\05 Vizeo\Formation\Sedom\H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23678"/>
            <a:ext cx="302433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9" name="Picture 5" descr="T:\05 Vizeo\Formation\Sedom\S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923678"/>
            <a:ext cx="2915816" cy="1714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5"/>
          <p:cNvSpPr/>
          <p:nvPr/>
        </p:nvSpPr>
        <p:spPr>
          <a:xfrm>
            <a:off x="3995936" y="4155926"/>
            <a:ext cx="360826" cy="2168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3995936" y="4155926"/>
            <a:ext cx="360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i="1" dirty="0" smtClean="0">
                <a:solidFill>
                  <a:schemeClr val="bg1"/>
                </a:solidFill>
                <a:latin typeface="Aller" pitchFamily="2" charset="0"/>
                <a:cs typeface="Times New Roman" pitchFamily="18" charset="0"/>
              </a:rPr>
              <a:t>SD</a:t>
            </a:r>
            <a:endParaRPr lang="fr-FR" sz="1050" b="1" i="1" dirty="0">
              <a:solidFill>
                <a:schemeClr val="bg1"/>
              </a:solidFill>
              <a:latin typeface="Aller" pitchFamily="2" charset="0"/>
              <a:cs typeface="Times New Roman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164288" y="4227934"/>
            <a:ext cx="576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i="1" dirty="0" smtClean="0">
                <a:solidFill>
                  <a:schemeClr val="bg1"/>
                </a:solidFill>
                <a:latin typeface="Aller" pitchFamily="2" charset="0"/>
                <a:cs typeface="Times New Roman" pitchFamily="18" charset="0"/>
              </a:rPr>
              <a:t>HD</a:t>
            </a:r>
            <a:endParaRPr lang="fr-FR" sz="1050" b="1" i="1" dirty="0">
              <a:solidFill>
                <a:schemeClr val="bg1"/>
              </a:solidFill>
              <a:latin typeface="Aller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03 logos\vizeo\logo_vize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147814"/>
            <a:ext cx="2283422" cy="602447"/>
          </a:xfrm>
          <a:prstGeom prst="rect">
            <a:avLst/>
          </a:prstGeom>
          <a:noFill/>
        </p:spPr>
      </p:pic>
      <p:pic>
        <p:nvPicPr>
          <p:cNvPr id="12290" name="Picture 2" descr="T:\05 Vizeo\Formation\Sedom\couverture-vizeo-2013-9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53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err="1" smtClean="0">
                <a:solidFill>
                  <a:srgbClr val="FF0000"/>
                </a:solidFill>
                <a:latin typeface="Aller" pitchFamily="2" charset="0"/>
              </a:rPr>
              <a:t>Qu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 ’évoque pour vous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400" dirty="0" smtClean="0">
                <a:solidFill>
                  <a:srgbClr val="FF0000"/>
                </a:solidFill>
                <a:latin typeface="Aller" pitchFamily="2" charset="0"/>
              </a:rPr>
              <a:t>La </a:t>
            </a:r>
            <a:r>
              <a:rPr lang="fr-FR" sz="2400" dirty="0" smtClean="0">
                <a:solidFill>
                  <a:srgbClr val="FF0000"/>
                </a:solidFill>
                <a:latin typeface="Aller" pitchFamily="2" charset="0"/>
              </a:rPr>
              <a:t>sécurité ?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39552" y="2427734"/>
            <a:ext cx="2123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Brainstrorming</a:t>
            </a:r>
            <a:endParaRPr lang="fr-FR" dirty="0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28" name="Image 27" descr="2535524197_0fb06e48ea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8244" y="3097123"/>
            <a:ext cx="2345755" cy="1562859"/>
          </a:xfrm>
          <a:prstGeom prst="rect">
            <a:avLst/>
          </a:prstGeom>
        </p:spPr>
      </p:pic>
      <p:pic>
        <p:nvPicPr>
          <p:cNvPr id="29" name="Image 28" descr="337239192_84d015a8c6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9711" y="0"/>
            <a:ext cx="2344289" cy="3125718"/>
          </a:xfrm>
          <a:prstGeom prst="rect">
            <a:avLst/>
          </a:prstGeom>
        </p:spPr>
      </p:pic>
      <p:pic>
        <p:nvPicPr>
          <p:cNvPr id="30" name="Image 29" descr="3269689723_e3e90e2975_o-n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2843280"/>
            <a:ext cx="2880320" cy="1816702"/>
          </a:xfrm>
          <a:prstGeom prst="rect">
            <a:avLst/>
          </a:prstGeom>
        </p:spPr>
      </p:pic>
      <p:pic>
        <p:nvPicPr>
          <p:cNvPr id="32" name="Image 31" descr="DO418H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74232" y="699542"/>
            <a:ext cx="4769768" cy="3577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Quelques 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400" dirty="0" smtClean="0">
                <a:solidFill>
                  <a:srgbClr val="FF0000"/>
                </a:solidFill>
                <a:latin typeface="Aller" pitchFamily="2" charset="0"/>
              </a:rPr>
              <a:t>Chiffres …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9552" y="2427735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1 français sur 10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sera cambriolé d’ici 6 ans</a:t>
            </a:r>
          </a:p>
          <a:p>
            <a:pPr>
              <a:buNone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>
              <a:buNone/>
            </a:pPr>
            <a:r>
              <a:rPr lang="fr-F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1 cambriolage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toutes les 90 secondes</a:t>
            </a:r>
          </a:p>
          <a:p>
            <a:pPr>
              <a:buNone/>
            </a:pPr>
            <a:endParaRPr lang="fr-FR" sz="12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  <a:ea typeface="Verdana" pitchFamily="34" charset="0"/>
              <a:cs typeface="Arial" pitchFamily="34" charset="0"/>
            </a:endParaRPr>
          </a:p>
          <a:p>
            <a:pPr>
              <a:buNone/>
            </a:pPr>
            <a:r>
              <a:rPr lang="fr-F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80% des foyers s’équipent 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  <a:ea typeface="Verdana" pitchFamily="34" charset="0"/>
                <a:cs typeface="Arial" pitchFamily="34" charset="0"/>
              </a:rPr>
              <a:t>après un cambriolage (le préjudice moyen 3600€)</a:t>
            </a:r>
            <a:endParaRPr lang="fr-FR" dirty="0"/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28" name="Image 27" descr="2535524197_0fb06e48ea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2392238"/>
            <a:ext cx="2339752" cy="2339752"/>
          </a:xfrm>
          <a:prstGeom prst="rect">
            <a:avLst/>
          </a:prstGeom>
        </p:spPr>
      </p:pic>
      <p:pic>
        <p:nvPicPr>
          <p:cNvPr id="29" name="Image 28" descr="337239192_84d015a8c6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9711" y="0"/>
            <a:ext cx="2344288" cy="3125718"/>
          </a:xfrm>
          <a:prstGeom prst="rect">
            <a:avLst/>
          </a:prstGeom>
        </p:spPr>
      </p:pic>
      <p:pic>
        <p:nvPicPr>
          <p:cNvPr id="30" name="Image 29" descr="3269689723_e3e90e2975_o-n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19939" y="2571750"/>
            <a:ext cx="2784309" cy="20882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CA560HD-profi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1491630"/>
            <a:ext cx="4149080" cy="311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Législation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400" dirty="0" err="1" smtClean="0">
                <a:solidFill>
                  <a:srgbClr val="FF0000"/>
                </a:solidFill>
                <a:latin typeface="Aller" pitchFamily="2" charset="0"/>
              </a:rPr>
              <a:t>V</a:t>
            </a:r>
            <a:r>
              <a:rPr lang="fr-FR" sz="2400" dirty="0" err="1" smtClean="0">
                <a:solidFill>
                  <a:srgbClr val="FF0000"/>
                </a:solidFill>
                <a:latin typeface="Aller" pitchFamily="2" charset="0"/>
              </a:rPr>
              <a:t>idéoprotection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3203848" y="1347614"/>
          <a:ext cx="5616625" cy="3048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1273"/>
                <a:gridCol w="1021205"/>
                <a:gridCol w="1094147"/>
              </a:tblGrid>
              <a:tr h="172819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smtClean="0">
                          <a:latin typeface="Arial" pitchFamily="34" charset="0"/>
                          <a:cs typeface="Arial" pitchFamily="34" charset="0"/>
                        </a:rPr>
                        <a:t>Lieu</a:t>
                      </a:r>
                      <a:endParaRPr lang="fr-FR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smtClean="0">
                          <a:latin typeface="Arial" pitchFamily="34" charset="0"/>
                          <a:cs typeface="Arial" pitchFamily="34" charset="0"/>
                        </a:rPr>
                        <a:t>Préfecture</a:t>
                      </a:r>
                      <a:endParaRPr lang="fr-FR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smtClean="0">
                          <a:latin typeface="Arial" pitchFamily="34" charset="0"/>
                          <a:cs typeface="Arial" pitchFamily="34" charset="0"/>
                        </a:rPr>
                        <a:t>CNIL</a:t>
                      </a:r>
                      <a:endParaRPr lang="fr-FR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7281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Voie</a:t>
                      </a:r>
                      <a:r>
                        <a:rPr lang="fr-FR" sz="1000" baseline="0" dirty="0" smtClean="0">
                          <a:latin typeface="Arial" pitchFamily="34" charset="0"/>
                          <a:cs typeface="Arial" pitchFamily="34" charset="0"/>
                        </a:rPr>
                        <a:t> publique (rue)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OK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7281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Lieux ouverts au public (commerces, gares, </a:t>
                      </a:r>
                      <a:r>
                        <a:rPr lang="fr-FR" sz="1000" dirty="0" err="1" smtClean="0">
                          <a:latin typeface="Arial" pitchFamily="34" charset="0"/>
                          <a:cs typeface="Arial" pitchFamily="34" charset="0"/>
                        </a:rPr>
                        <a:t>ect</a:t>
                      </a:r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OK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Lieux non</a:t>
                      </a:r>
                      <a:r>
                        <a:rPr lang="fr-FR" sz="1000" baseline="0" dirty="0" smtClean="0">
                          <a:latin typeface="Arial" pitchFamily="34" charset="0"/>
                          <a:cs typeface="Arial" pitchFamily="34" charset="0"/>
                        </a:rPr>
                        <a:t> ouverts au public dans les commerces, administration, zones réservés aux salariés etc.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OK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7281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Abords</a:t>
                      </a:r>
                      <a:r>
                        <a:rPr lang="fr-FR" sz="1000" baseline="0" dirty="0" smtClean="0">
                          <a:latin typeface="Arial" pitchFamily="34" charset="0"/>
                          <a:cs typeface="Arial" pitchFamily="34" charset="0"/>
                        </a:rPr>
                        <a:t> é</a:t>
                      </a:r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tablissements scolaires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Ok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7281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Intérieur</a:t>
                      </a:r>
                      <a:r>
                        <a:rPr lang="fr-FR" sz="1000" baseline="0" dirty="0" smtClean="0">
                          <a:latin typeface="Arial" pitchFamily="34" charset="0"/>
                          <a:cs typeface="Arial" pitchFamily="34" charset="0"/>
                        </a:rPr>
                        <a:t>s établissements scolaires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OK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Lieux communs ouverts au public</a:t>
                      </a:r>
                      <a:r>
                        <a:rPr lang="fr-FR" sz="1000" baseline="0" dirty="0" smtClean="0">
                          <a:latin typeface="Arial" pitchFamily="34" charset="0"/>
                          <a:cs typeface="Arial" pitchFamily="34" charset="0"/>
                        </a:rPr>
                        <a:t> dans un immeuble d’habitation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OK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Lieux communs</a:t>
                      </a:r>
                      <a:r>
                        <a:rPr lang="fr-FR" sz="1000" baseline="0" dirty="0" smtClean="0">
                          <a:latin typeface="Arial" pitchFamily="34" charset="0"/>
                          <a:cs typeface="Arial" pitchFamily="34" charset="0"/>
                        </a:rPr>
                        <a:t> non ouverts au public dans un immeuble d’habitation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OK</a:t>
                      </a:r>
                    </a:p>
                  </a:txBody>
                  <a:tcPr/>
                </a:tc>
              </a:tr>
              <a:tr h="172819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Domicile personnel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Domicile personnel avec</a:t>
                      </a:r>
                      <a:r>
                        <a:rPr lang="fr-FR" sz="1000" baseline="0" dirty="0" smtClean="0">
                          <a:latin typeface="Arial" pitchFamily="34" charset="0"/>
                          <a:cs typeface="Arial" pitchFamily="34" charset="0"/>
                        </a:rPr>
                        <a:t> salariés</a:t>
                      </a:r>
                      <a:endParaRPr lang="fr-FR" sz="1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Arial" pitchFamily="34" charset="0"/>
                          <a:cs typeface="Arial" pitchFamily="34" charset="0"/>
                        </a:rPr>
                        <a:t>OK</a:t>
                      </a:r>
                      <a:endParaRPr lang="fr-FR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err="1" smtClean="0">
                <a:solidFill>
                  <a:srgbClr val="FF0000"/>
                </a:solidFill>
                <a:latin typeface="Aller" pitchFamily="2" charset="0"/>
              </a:rPr>
              <a:t>Vidéoprotection</a:t>
            </a:r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/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r>
              <a:rPr lang="fr-FR" sz="2400" dirty="0" smtClean="0">
                <a:solidFill>
                  <a:srgbClr val="FF0000"/>
                </a:solidFill>
                <a:latin typeface="Aller" pitchFamily="2" charset="0"/>
              </a:rPr>
              <a:t>Glossaire</a:t>
            </a: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9552" y="2427735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Jour/Nuit 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Infrarouge 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WDR/DWR 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Résolution </a:t>
            </a:r>
          </a:p>
          <a:p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Varifocale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 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Focale motorisé </a:t>
            </a:r>
          </a:p>
          <a:p>
            <a:r>
              <a:rPr lang="fr-FR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Antivandale</a:t>
            </a:r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 </a:t>
            </a:r>
          </a:p>
          <a:p>
            <a:r>
              <a:rPr lang="fr-FR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itchFamily="2" charset="0"/>
              </a:rPr>
              <a:t>3 Axes 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pic>
        <p:nvPicPr>
          <p:cNvPr id="28" name="Image 27" descr="2535524197_0fb06e48ea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459408"/>
            <a:ext cx="2339752" cy="1560614"/>
          </a:xfrm>
          <a:prstGeom prst="rect">
            <a:avLst/>
          </a:prstGeom>
        </p:spPr>
      </p:pic>
      <p:pic>
        <p:nvPicPr>
          <p:cNvPr id="29" name="Image 28" descr="337239192_84d015a8c6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0"/>
            <a:ext cx="2339752" cy="3518218"/>
          </a:xfrm>
          <a:prstGeom prst="rect">
            <a:avLst/>
          </a:prstGeom>
        </p:spPr>
      </p:pic>
      <p:pic>
        <p:nvPicPr>
          <p:cNvPr id="30" name="Image 29" descr="3269689723_e3e90e2975_o-n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1527632"/>
            <a:ext cx="2088232" cy="31323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DA350H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90256" y="915566"/>
            <a:ext cx="4553744" cy="3415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406794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539552" y="1347614"/>
            <a:ext cx="5112568" cy="648072"/>
          </a:xfrm>
        </p:spPr>
        <p:txBody>
          <a:bodyPr>
            <a:normAutofit fontScale="90000"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  <a:t>Jour / Nuit</a:t>
            </a:r>
            <a:br>
              <a:rPr lang="fr-FR" sz="2200" dirty="0" smtClean="0">
                <a:solidFill>
                  <a:srgbClr val="FF0000"/>
                </a:solidFill>
                <a:latin typeface="Aller" pitchFamily="2" charset="0"/>
              </a:rPr>
            </a:br>
            <a:endParaRPr lang="fr-FR" sz="2200" dirty="0">
              <a:solidFill>
                <a:srgbClr val="FF0000"/>
              </a:solidFill>
              <a:latin typeface="Aller" pitchFamily="2" charset="0"/>
            </a:endParaRPr>
          </a:p>
        </p:txBody>
      </p:sp>
      <p:sp>
        <p:nvSpPr>
          <p:cNvPr id="17" name="Organigramme : Connecteur page suivante 16"/>
          <p:cNvSpPr/>
          <p:nvPr/>
        </p:nvSpPr>
        <p:spPr>
          <a:xfrm>
            <a:off x="539552" y="0"/>
            <a:ext cx="1728192" cy="555526"/>
          </a:xfrm>
          <a:prstGeom prst="flowChartOffpageConnector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:\03 logos\vizeo\oeil+vizeo-blan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195486"/>
            <a:ext cx="792088" cy="19335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419622"/>
            <a:ext cx="2799004" cy="187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419622"/>
            <a:ext cx="28159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566</Words>
  <Application>Microsoft Office PowerPoint</Application>
  <PresentationFormat>Affichage à l'écran (16:9)</PresentationFormat>
  <Paragraphs>259</Paragraphs>
  <Slides>43</Slides>
  <Notes>39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WidescreenPresentation</vt:lpstr>
      <vt:lpstr>Diapositive 1</vt:lpstr>
      <vt:lpstr>Agenda Formation</vt:lpstr>
      <vt:lpstr>Présentation Entreprise</vt:lpstr>
      <vt:lpstr>Présentation Equipe</vt:lpstr>
      <vt:lpstr>Qu ’évoque pour vous La sécurité ?</vt:lpstr>
      <vt:lpstr>Quelques  Chiffres …</vt:lpstr>
      <vt:lpstr>Législation Vidéoprotection</vt:lpstr>
      <vt:lpstr>Vidéoprotection Glossaire</vt:lpstr>
      <vt:lpstr>Jour / Nuit </vt:lpstr>
      <vt:lpstr>Infrarouge </vt:lpstr>
      <vt:lpstr>WDR </vt:lpstr>
      <vt:lpstr>Résolution </vt:lpstr>
      <vt:lpstr>Varifocale </vt:lpstr>
      <vt:lpstr>Télémétrie </vt:lpstr>
      <vt:lpstr>Antivandale </vt:lpstr>
      <vt:lpstr>3 Axes </vt:lpstr>
      <vt:lpstr>Enregistreur Glossaire</vt:lpstr>
      <vt:lpstr>Résolution </vt:lpstr>
      <vt:lpstr>IPS </vt:lpstr>
      <vt:lpstr>Conformité </vt:lpstr>
      <vt:lpstr>Pentaplex </vt:lpstr>
      <vt:lpstr>Détection de mouvement </vt:lpstr>
      <vt:lpstr>Compression H264 </vt:lpstr>
      <vt:lpstr>Gamme HD / IP</vt:lpstr>
      <vt:lpstr>Gamme HD / IP</vt:lpstr>
      <vt:lpstr>Installation Plug and play</vt:lpstr>
      <vt:lpstr>Où placer   les caméras ?</vt:lpstr>
      <vt:lpstr>Comment bien choisir ?</vt:lpstr>
      <vt:lpstr>Où &amp; comment revisionner les images ?</vt:lpstr>
      <vt:lpstr>Gamme Analogique SD</vt:lpstr>
      <vt:lpstr>Gamme Analogique SD</vt:lpstr>
      <vt:lpstr>Diapositive 32</vt:lpstr>
      <vt:lpstr>Diapositive 33</vt:lpstr>
      <vt:lpstr>Technologie WDR</vt:lpstr>
      <vt:lpstr>Technologie BLC et 3D positionnement</vt:lpstr>
      <vt:lpstr>Technologie HLC et AWB</vt:lpstr>
      <vt:lpstr>Technologie 3D DNR et Haute performance en basse lumière</vt:lpstr>
      <vt:lpstr>Technologie Design intélligent</vt:lpstr>
      <vt:lpstr>Technologie  Design intelligent</vt:lpstr>
      <vt:lpstr>Technologie  Infrarouge intelligent</vt:lpstr>
      <vt:lpstr>Technologie  Compression optimisée</vt:lpstr>
      <vt:lpstr>HD ou SD ? </vt:lpstr>
      <vt:lpstr>Diapositive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2013-07-23T14:57:25Z</dcterms:created>
  <dcterms:modified xsi:type="dcterms:W3CDTF">2014-02-24T14:19:05Z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1036</vt:i4>
  </property>
  <property fmtid="{D5CDD505-2E9C-101B-9397-08002B2CF9AE}" pid="3" name="_Version">
    <vt:lpwstr>12.0.4518</vt:lpwstr>
  </property>
</Properties>
</file>